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351546-ED7F-4B84-99A3-FB52562E86B6}" type="datetimeFigureOut">
              <a:rPr lang="en-US" smtClean="0"/>
              <a:pPr/>
              <a:t>2/1/2021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1E37B-21A7-4541-9984-3A1E0CE24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560388"/>
            <a:ext cx="4805362" cy="3603625"/>
          </a:xfrm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4700" y="4300538"/>
            <a:ext cx="5408613" cy="4149725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560388"/>
            <a:ext cx="4805362" cy="3603625"/>
          </a:xfrm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4700" y="4300538"/>
            <a:ext cx="5408613" cy="4149725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560388"/>
            <a:ext cx="4805362" cy="3603625"/>
          </a:xfrm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4700" y="4300538"/>
            <a:ext cx="5408613" cy="4149725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1563" y="560388"/>
            <a:ext cx="4805362" cy="3603625"/>
          </a:xfrm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4700" y="4300538"/>
            <a:ext cx="5408613" cy="4149725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06F6-0059-4EE2-8911-C8B2C67775DF}" type="datetime1">
              <a:rPr lang="en-US" smtClean="0"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540EC-CD31-48E4-A105-446493B449A0}" type="datetime1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0EC7E-574E-4505-941A-F2B57CFB63CB}" type="datetime1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66D8-91EE-4AEB-B237-551DF01EFA81}" type="datetime1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35935-7F28-49A4-BB6E-9A04A0C28D59}" type="datetime1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A83A8-1B60-4264-A583-F315610CA0F7}" type="datetime1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BEB5-2C52-4FD5-8F74-97A35B3A31A1}" type="datetime1">
              <a:rPr lang="en-US" smtClean="0"/>
              <a:t>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A4FA7-4358-4BD7-BD1A-6204616BD54E}" type="datetime1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9D740-4147-4EAB-B089-339473ED8624}" type="datetime1">
              <a:rPr lang="en-US" smtClean="0"/>
              <a:t>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D917C-E165-4D1C-AC61-89B69F35DE85}" type="datetime1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0BAF-3415-4C2C-B229-9667AD380688}" type="datetime1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4329ED7-A011-4B58-9F94-7D7CA3BCB426}" type="datetime1">
              <a:rPr lang="en-US" smtClean="0"/>
              <a:t>2/1/2021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3378427-1103-40A0-8B5A-B9022E858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20206"/>
            <a:ext cx="8315264" cy="1828800"/>
          </a:xfrm>
        </p:spPr>
        <p:txBody>
          <a:bodyPr/>
          <a:lstStyle/>
          <a:p>
            <a:r>
              <a:rPr lang="sr-Cyrl-R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Фармацеутска технолологија 2</a:t>
            </a:r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Проф.др. Марина Томовић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F19A6D-9D74-4A19-8B23-26F726C0E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29600" cy="5720400"/>
          </a:xfrm>
        </p:spPr>
        <p:txBody>
          <a:bodyPr>
            <a:noAutofit/>
          </a:bodyPr>
          <a:lstStyle/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стабилизоване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лецитином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снижавањем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pH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испод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5,5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дестабилизације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јављања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агрегације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флокулације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коалесценције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икада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додати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глукозе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чији је pH 3,5-6,5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директно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већ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додаје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амино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имају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одређени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пуферски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капацитет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роцес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природног</a:t>
            </a:r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latin typeface="Times New Roman" pitchFamily="18" charset="0"/>
                <a:cs typeface="Times New Roman" pitchFamily="18" charset="0"/>
              </a:rPr>
              <a:t>старења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“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оквиру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декларисаног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рока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496F40-CB01-4FF0-B6AF-6583CE087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Фазе дестабилизације</a:t>
            </a:r>
          </a:p>
          <a:p>
            <a:pPr>
              <a:buNone/>
            </a:pP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агрегациј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флокулациј</a:t>
            </a: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коалесценција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одвајање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сепарација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) </a:t>
            </a:r>
            <a:endParaRPr lang="sr-Cyrl-C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инверзије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" name="Picture 36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7544" y="3212976"/>
            <a:ext cx="8280920" cy="30488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8971C7-87FF-4F28-9115-D1216C137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3"/>
          <p:cNvSpPr txBox="1">
            <a:spLocks noChangeArrowheads="1"/>
          </p:cNvSpPr>
          <p:nvPr/>
        </p:nvSpPr>
        <p:spPr bwMode="auto">
          <a:xfrm>
            <a:off x="6308725" y="1085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sr-Cyrl-C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707" name="Text Box 5"/>
          <p:cNvSpPr txBox="1">
            <a:spLocks noChangeArrowheads="1"/>
          </p:cNvSpPr>
          <p:nvPr/>
        </p:nvSpPr>
        <p:spPr bwMode="auto">
          <a:xfrm>
            <a:off x="1965325" y="2457450"/>
            <a:ext cx="559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</a:p>
        </p:txBody>
      </p:sp>
      <p:pic>
        <p:nvPicPr>
          <p:cNvPr id="21512" name="Picture 8" descr="X_02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568575"/>
            <a:ext cx="6503988" cy="42100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2709" name="Text Box 9"/>
          <p:cNvSpPr txBox="1">
            <a:spLocks noChangeArrowheads="1"/>
          </p:cNvSpPr>
          <p:nvPr/>
        </p:nvSpPr>
        <p:spPr bwMode="auto">
          <a:xfrm>
            <a:off x="381000" y="1196975"/>
            <a:ext cx="85344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sr-Cyrl-CS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ФАЗЕ ДЕСТАБИЛИЗАЦИЈЕ СМЕШЕ ЗА </a:t>
            </a:r>
            <a:r>
              <a:rPr lang="sr-Latn-CS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TPI</a:t>
            </a:r>
            <a:r>
              <a:rPr lang="en-GB" sz="3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7408A9E-B093-4806-9F2C-A0FB7ABED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6156325" y="11287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sr-Cyrl-C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1" name="Text Box 4"/>
          <p:cNvSpPr txBox="1">
            <a:spLocks noChangeArrowheads="1"/>
          </p:cNvSpPr>
          <p:nvPr/>
        </p:nvSpPr>
        <p:spPr bwMode="auto">
          <a:xfrm>
            <a:off x="1965325" y="37195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sr-Cyrl-CS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5413" name="Picture 5" descr="X_02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068638"/>
            <a:ext cx="6781800" cy="37893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3733" name="Rectangle 7"/>
          <p:cNvSpPr>
            <a:spLocks noChangeArrowheads="1"/>
          </p:cNvSpPr>
          <p:nvPr/>
        </p:nvSpPr>
        <p:spPr bwMode="auto">
          <a:xfrm>
            <a:off x="0" y="1087438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sr-Latn-C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ФАЗЕ ДЕСТАБИЛИЗАЦИЈЕ СМЕШЕ ЗА </a:t>
            </a:r>
            <a:r>
              <a:rPr lang="sr-Latn-CS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TPI</a:t>
            </a:r>
            <a:r>
              <a:rPr lang="en-GB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Latn-C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endParaRPr lang="sr-Latn-C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sr-Latn-CS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sr-Cyrl-C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АГРЕГАЦИЈА</a:t>
            </a:r>
            <a:endParaRPr lang="en-US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C4C2BCE-371B-4CD8-B6FF-1B0D91111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5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dri0701-4-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8775" y="2441575"/>
            <a:ext cx="5029200" cy="394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5" name="Rectangle 5"/>
          <p:cNvSpPr>
            <a:spLocks noChangeArrowheads="1"/>
          </p:cNvSpPr>
          <p:nvPr/>
        </p:nvSpPr>
        <p:spPr bwMode="auto">
          <a:xfrm>
            <a:off x="3711575" y="6381750"/>
            <a:ext cx="5967413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 eaLnBrk="0" hangingPunct="0"/>
            <a:r>
              <a:rPr lang="hr-HR">
                <a:latin typeface="Times New Roman" pitchFamily="18" charset="0"/>
                <a:cs typeface="Times New Roman" pitchFamily="18" charset="0"/>
              </a:rPr>
              <a:t>      Driscoll DF, </a:t>
            </a:r>
            <a:r>
              <a:rPr lang="hr-HR" i="1">
                <a:latin typeface="Times New Roman" pitchFamily="18" charset="0"/>
                <a:cs typeface="Times New Roman" pitchFamily="18" charset="0"/>
              </a:rPr>
              <a:t>Nutr Clin Pract</a:t>
            </a:r>
            <a:r>
              <a:rPr lang="hr-HR">
                <a:latin typeface="Times New Roman" pitchFamily="18" charset="0"/>
                <a:cs typeface="Times New Roman" pitchFamily="18" charset="0"/>
              </a:rPr>
              <a:t> 1995;10:114-119</a:t>
            </a:r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6342" name="Rectangle 6"/>
          <p:cNvSpPr>
            <a:spLocks noChangeArrowheads="1"/>
          </p:cNvSpPr>
          <p:nvPr/>
        </p:nvSpPr>
        <p:spPr bwMode="auto">
          <a:xfrm>
            <a:off x="358775" y="2389188"/>
            <a:ext cx="8839200" cy="518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r>
              <a:rPr lang="sr-Cyrl-CS" sz="2800" i="1" dirty="0">
                <a:latin typeface="Times New Roman" pitchFamily="18" charset="0"/>
                <a:cs typeface="Times New Roman" pitchFamily="18" charset="0"/>
              </a:rPr>
              <a:t>Издвајање капи 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r>
              <a:rPr lang="sr-Cyrl-CS" sz="2800" i="1" dirty="0" err="1">
                <a:latin typeface="Times New Roman" pitchFamily="18" charset="0"/>
                <a:cs typeface="Times New Roman" pitchFamily="18" charset="0"/>
              </a:rPr>
              <a:t>дисперговане</a:t>
            </a:r>
            <a:r>
              <a:rPr lang="sr-Cyrl-CS" sz="2800" i="1" dirty="0">
                <a:latin typeface="Times New Roman" pitchFamily="18" charset="0"/>
                <a:cs typeface="Times New Roman" pitchFamily="18" charset="0"/>
              </a:rPr>
              <a:t> фазе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r>
              <a:rPr lang="hr-HR" sz="2800" b="1" i="1" dirty="0">
                <a:latin typeface="Times New Roman" pitchFamily="18" charset="0"/>
                <a:cs typeface="Times New Roman" pitchFamily="18" charset="0"/>
              </a:rPr>
              <a:t>(“CREAMING”)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endParaRPr lang="hr-HR" sz="4200" b="1" i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endParaRPr lang="hr-HR" sz="2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r>
              <a:rPr lang="hr-HR" sz="26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лагано измешати 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r>
              <a:rPr lang="sr-Cyrl-C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употребити</a:t>
            </a:r>
            <a:r>
              <a:rPr lang="hr-HR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  <a:r>
              <a:rPr lang="hr-HR" sz="2600" b="1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endParaRPr lang="hr-HR" sz="26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endParaRPr lang="hr-HR" sz="3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6345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1082675" y="836613"/>
            <a:ext cx="8061325" cy="76835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sr-Cyrl-CS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Фазе дестабилизације емулзије</a:t>
            </a:r>
            <a:endParaRPr lang="en-GB" b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896C24-59B3-4B37-8D3A-012095ED6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00038"/>
            <a:ext cx="8839200" cy="51816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endParaRPr lang="hr-HR" sz="460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endParaRPr lang="hr-HR" sz="300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endParaRPr lang="hr-HR" sz="300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endParaRPr lang="hr-HR" sz="300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spcBef>
                <a:spcPct val="0"/>
              </a:spcBef>
              <a:buFontTx/>
              <a:buNone/>
            </a:pPr>
            <a:endParaRPr lang="hr-HR" sz="300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hr-HR" sz="300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FontTx/>
              <a:buNone/>
            </a:pPr>
            <a:endParaRPr lang="hr-HR" sz="3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7370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81075"/>
            <a:ext cx="8061325" cy="768350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sr-Cyrl-CS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Фазе дестабилизације емулзије</a:t>
            </a:r>
            <a:endParaRPr lang="en-GB" b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5779" name="Picture 4" descr="dri0701-3-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133600"/>
            <a:ext cx="5181600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7367" name="Rectangle 7"/>
          <p:cNvSpPr>
            <a:spLocks noChangeArrowheads="1"/>
          </p:cNvSpPr>
          <p:nvPr/>
        </p:nvSpPr>
        <p:spPr bwMode="auto">
          <a:xfrm>
            <a:off x="304800" y="1990725"/>
            <a:ext cx="8412163" cy="487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r>
              <a:rPr lang="sr-Cyrl-C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КОАЛЕСЦЕНЦИЈА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endParaRPr lang="hr-HR" sz="16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endParaRPr lang="hr-HR" sz="2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endParaRPr lang="hr-HR" sz="2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endParaRPr lang="hr-HR" sz="2600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СМЕША НЕСТАБИЛНА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И НИЈЕ БЕЗБЕДНА</a:t>
            </a:r>
          </a:p>
          <a:p>
            <a:pPr marL="609600" indent="-609600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100000"/>
              <a:buFont typeface="Wingdings" pitchFamily="2" charset="2"/>
              <a:buNone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ЗА ПРИМЕНУ</a:t>
            </a:r>
            <a:r>
              <a:rPr lang="hr-HR" sz="2600" dirty="0">
                <a:latin typeface="Times New Roman" pitchFamily="18" charset="0"/>
                <a:cs typeface="Times New Roman" pitchFamily="18" charset="0"/>
              </a:rPr>
              <a:t>!!!</a:t>
            </a:r>
            <a:endParaRPr lang="hr-HR" sz="3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781" name="Rectangle 8"/>
          <p:cNvSpPr>
            <a:spLocks noChangeArrowheads="1"/>
          </p:cNvSpPr>
          <p:nvPr/>
        </p:nvSpPr>
        <p:spPr bwMode="auto">
          <a:xfrm>
            <a:off x="3748088" y="6472238"/>
            <a:ext cx="5395912" cy="368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762000" eaLnBrk="0" hangingPunct="0"/>
            <a:r>
              <a:rPr lang="hr-HR">
                <a:latin typeface="Times New Roman" pitchFamily="18" charset="0"/>
                <a:cs typeface="Times New Roman" pitchFamily="18" charset="0"/>
              </a:rPr>
              <a:t>Driscoll DF, </a:t>
            </a:r>
            <a:r>
              <a:rPr lang="hr-HR" i="1">
                <a:latin typeface="Times New Roman" pitchFamily="18" charset="0"/>
                <a:cs typeface="Times New Roman" pitchFamily="18" charset="0"/>
              </a:rPr>
              <a:t>Nutr Clin Pract</a:t>
            </a:r>
            <a:r>
              <a:rPr lang="hr-HR">
                <a:latin typeface="Times New Roman" pitchFamily="18" charset="0"/>
                <a:cs typeface="Times New Roman" pitchFamily="18" charset="0"/>
              </a:rPr>
              <a:t> 1995;10:114-119</a:t>
            </a:r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F39999-87CD-409D-8140-365BB40B9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00041"/>
            <a:ext cx="8229600" cy="572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Дестабилизација-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повећање дијаметра капи масти у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емулзији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изнад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r-HR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hr-HR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</a:t>
            </a:r>
            <a:r>
              <a:rPr lang="hr-HR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Може изазвати: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плућну емболију,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задржавање у плућима и јетри доводи до оксидативног стреса и оштећења органа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9DA41F-50D4-45F4-98FE-B4B0694ED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8596" y="357165"/>
            <a:ext cx="8229600" cy="5720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Стабилност витамина</a:t>
            </a:r>
            <a:endParaRPr lang="sr-Cyrl-C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деградацију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утичу:</a:t>
            </a: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елемената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трагу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светлост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амбалажа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(пластика)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присуство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бисулфита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амино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вредност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Ц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најнестабилнији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витамин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                       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оксидативн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деградациј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en-US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sr-Cyrl-CS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-и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нтерагује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сулфитима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                       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редукциј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                       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прозвод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витаминско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дејство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41B68B-CC6D-4515-A068-71F72391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435280" cy="5720400"/>
          </a:xfrm>
        </p:spPr>
        <p:txBody>
          <a:bodyPr>
            <a:normAutofit/>
          </a:bodyPr>
          <a:lstStyle/>
          <a:p>
            <a:r>
              <a:rPr lang="en-US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Витамини</a:t>
            </a: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Б</a:t>
            </a:r>
            <a:r>
              <a:rPr lang="en-US" i="1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Б</a:t>
            </a:r>
            <a:r>
              <a:rPr lang="en-US" i="1" baseline="-25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воденим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растворима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                                 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деградирају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 на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светлости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олна</a:t>
            </a: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вез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ује се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пластику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                                 -у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присуств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 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реципитате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</a:t>
            </a: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sr-Cyrl-C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sr-Cyrl-CS" i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осетљив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УВ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зраке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                                   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палмитата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Витамин</a:t>
            </a:r>
            <a:r>
              <a:rPr lang="en-U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Е и Д </a:t>
            </a:r>
            <a:r>
              <a:rPr lang="sr-Cyrl-CS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афинитет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пластици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2641BE-C825-4FBA-A8F7-590BFBC30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29600" cy="572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Хемијска стабилност</a:t>
            </a:r>
            <a:r>
              <a:rPr lang="sr-Cyrl-C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Најважније хемијске реакције које утичу на стабилност мешавина за ТПИ су реакције које се дешавају у воденој фази и то су реакције </a:t>
            </a:r>
            <a:r>
              <a:rPr lang="sr-Cyrl-C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преципитације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електролита у мешавини. </a:t>
            </a: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У масној фази се одвијају хемијске реакције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пероксидација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незасићених масних киселина и хидролиза фосфолипида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7C477E-A8B4-4D1F-BB6C-9AD370127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3375"/>
            <a:ext cx="9144000" cy="156845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Како смеше за ТПИ израђују болнички фармацеути</a:t>
            </a:r>
            <a:endParaRPr lang="en-US" sz="3200" b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2579" name="Picture 3" descr="Untitled-10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343275"/>
            <a:ext cx="4406900" cy="2963863"/>
          </a:xfrm>
          <a:ln>
            <a:solidFill>
              <a:srgbClr val="FFFF00"/>
            </a:solidFill>
          </a:ln>
        </p:spPr>
      </p:pic>
      <p:pic>
        <p:nvPicPr>
          <p:cNvPr id="152580" name="Picture 4" descr="Untitled-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2200275"/>
            <a:ext cx="3287713" cy="454183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07C5B6-65BC-4EC7-87A6-EF9443054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2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6765925" y="10826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sr-Cyrl-CS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75" name="Picture 3" descr="Untitled-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625" y="889000"/>
            <a:ext cx="2551113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 descr="X_020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2489200"/>
            <a:ext cx="4478337" cy="43688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9877" name="Text Box 6"/>
          <p:cNvSpPr txBox="1">
            <a:spLocks noChangeArrowheads="1"/>
          </p:cNvSpPr>
          <p:nvPr/>
        </p:nvSpPr>
        <p:spPr bwMode="auto">
          <a:xfrm>
            <a:off x="906463" y="1109663"/>
            <a:ext cx="56165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ХЕМИЈСКА СТАБИЛНОСТ</a:t>
            </a:r>
            <a:endParaRPr lang="en-GB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9878" name="Picture 5" descr="bag precipit flo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2641600"/>
            <a:ext cx="3352800" cy="38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027626-D5BC-4B8E-B90B-E5A4AD694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821113" y="1341438"/>
            <a:ext cx="5322887" cy="5427662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5000"/>
              </a:lnSpc>
              <a:buFontTx/>
              <a:buNone/>
              <a:defRPr/>
            </a:pPr>
            <a:endParaRPr lang="hr-HR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5000"/>
              </a:lnSpc>
              <a:buFontTx/>
              <a:buNone/>
              <a:defRPr/>
            </a:pPr>
            <a:r>
              <a:rPr lang="hr-HR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Зависи од</a:t>
            </a:r>
            <a:r>
              <a:rPr lang="hr-HR" sz="2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hr-HR" sz="19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r>
              <a:rPr lang="hr-HR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Концентрације калцијума</a:t>
            </a: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2. Врсте калцијумове соли</a:t>
            </a: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хлорид / глуконат</a:t>
            </a: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3. Концентрације фосфата</a:t>
            </a: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4. Врсте соли фосфата </a:t>
            </a: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органска / неорганска	</a:t>
            </a: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5. Концентрације амино киселина</a:t>
            </a: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6.Састава амино киселин</a:t>
            </a:r>
            <a:r>
              <a:rPr lang="hr-HR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r>
              <a:rPr lang="hr-HR" sz="36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...</a:t>
            </a: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endParaRPr lang="hr-HR" sz="32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5000"/>
              </a:lnSpc>
              <a:buSzPct val="60000"/>
              <a:buFont typeface="Wingdings" pitchFamily="2" charset="2"/>
              <a:buNone/>
              <a:defRPr/>
            </a:pPr>
            <a:r>
              <a:rPr lang="hr-HR" sz="19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						</a:t>
            </a:r>
            <a:endParaRPr lang="en-GB" sz="19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68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296863" y="404813"/>
            <a:ext cx="8847137" cy="492125"/>
          </a:xfrm>
        </p:spPr>
        <p:txBody>
          <a:bodyPr lIns="0" tIns="0" rIns="0" bIns="0" anchor="b" anchorCtr="1"/>
          <a:lstStyle/>
          <a:p>
            <a:pPr eaLnBrk="1" hangingPunct="1">
              <a:defRPr/>
            </a:pPr>
            <a:r>
              <a:rPr lang="sr-Cyrl-CS" sz="32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ТАЛОЖЕЊЕ КАЛЦИЈУМ ФОСФАТА</a:t>
            </a:r>
            <a:endParaRPr lang="en-GB" sz="3200" b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9" name="Picture 7" descr="ba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4240213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16" name="Rectangle 16"/>
          <p:cNvSpPr>
            <a:spLocks noChangeArrowheads="1"/>
          </p:cNvSpPr>
          <p:nvPr/>
        </p:nvSpPr>
        <p:spPr bwMode="auto">
          <a:xfrm>
            <a:off x="619125" y="476672"/>
            <a:ext cx="8524875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46038" rIns="0" bIns="46038" anchor="ctr"/>
          <a:lstStyle/>
          <a:p>
            <a:pPr marL="396875" indent="-396875" eaLnBrk="0" hangingPunct="0">
              <a:lnSpc>
                <a:spcPct val="95000"/>
              </a:lnSpc>
              <a:spcBef>
                <a:spcPct val="60000"/>
              </a:spcBef>
              <a:buClr>
                <a:schemeClr val="accent1"/>
              </a:buClr>
              <a:buSzPct val="80000"/>
              <a:buFont typeface="Monotype Sorts" pitchFamily="2" charset="2"/>
              <a:buNone/>
              <a:defRPr/>
            </a:pPr>
            <a:r>
              <a:rPr lang="ru-RU" sz="2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ОПАСНО, нарочито код педијатријских смеша за</a:t>
            </a:r>
            <a:r>
              <a:rPr lang="hr-HR" sz="2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TPI</a:t>
            </a:r>
            <a:endParaRPr lang="en-GB" sz="2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4AE1E9-FEFF-4A9A-8155-8E10A0E0C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0400"/>
          </a:xfrm>
        </p:spPr>
        <p:txBody>
          <a:bodyPr>
            <a:noAutofit/>
          </a:bodyPr>
          <a:lstStyle/>
          <a:p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Таложење калцијум фосфата је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нарочито опасно код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педијатријских смеша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hr-HR" dirty="0">
                <a:latin typeface="Times New Roman" pitchFamily="18" charset="0"/>
                <a:cs typeface="Times New Roman" pitchFamily="18" charset="0"/>
              </a:rPr>
              <a:t>ТПИ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млечно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бела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маскира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настале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преципитате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визуелним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прегледом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уочити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Преципитати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доведу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оклузије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катетера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плућне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емболије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сфат</a:t>
            </a:r>
            <a:r>
              <a:rPr lang="sr-Cyrl-C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додају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глукозе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калцијум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растворе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амино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C6D953-4BE1-4EA0-B9AD-BCFA17B58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29600" cy="5720400"/>
          </a:xfrm>
        </p:spPr>
        <p:txBody>
          <a:bodyPr>
            <a:noAutofit/>
          </a:bodyPr>
          <a:lstStyle/>
          <a:p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Пероксидација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липида</a:t>
            </a:r>
            <a:endParaRPr lang="en-U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кисеоника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оксидације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деградације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олинезасићених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sr-Cyrl-RS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брзава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присуству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олигоелемената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светлости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температуре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" pitchFamily="2" charset="2"/>
              <a:buChar char="Ø"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ува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фрижидеру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заштићене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светлости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вишеслојним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EVA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кесама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Хидролиза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фосфолипида</a:t>
            </a:r>
            <a:endParaRPr lang="en-U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реакције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стварања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слободних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њих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токсичне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5A7A1A-A8CA-41B6-AB30-6E0FE258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95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Микробиолошка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исправност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	</a:t>
            </a:r>
            <a:endParaRPr lang="sr-Cyrl-RS" sz="32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Велика осмоларност препарата (потиче од глукозе, неких елемената у трагу) и кисела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спречавају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грам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позитивних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бактерија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док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грам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негативни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микроорганизми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гљивица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рода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Кандида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јаве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ако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препарат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чува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собној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препоручује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чување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фрижидеру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температури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2-8°C.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99E7FA-C47B-4CCD-97EF-FE3E6F7B0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6616700" y="11064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sr-Cyrl-CS" sz="240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1652" name="Object 4"/>
          <p:cNvGraphicFramePr>
            <a:graphicFrameLocks noChangeAspect="1"/>
          </p:cNvGraphicFramePr>
          <p:nvPr/>
        </p:nvGraphicFramePr>
        <p:xfrm>
          <a:off x="1679575" y="2513013"/>
          <a:ext cx="5486400" cy="375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Image" r:id="rId4" imgW="5485714" imgH="3758730" progId="">
                  <p:embed/>
                </p:oleObj>
              </mc:Choice>
              <mc:Fallback>
                <p:oleObj name="Image" r:id="rId4" imgW="5485714" imgH="375873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9575" y="2513013"/>
                        <a:ext cx="5486400" cy="375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1908175" y="1370013"/>
            <a:ext cx="541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hr-HR" sz="32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r-Cyrl-CS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ЧУВАЊЕ – 72 сата</a:t>
            </a:r>
            <a:endParaRPr lang="en-GB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215900" y="54498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3BB8D1-CFC5-4434-BAF2-5A48A644F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1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76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АМБАЛАЖА</a:t>
            </a:r>
          </a:p>
          <a:p>
            <a:pPr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ишеслојне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EVA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кесе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непропустљиве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гасове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дестабилишу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мешавину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нису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транспарентне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што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позитивно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компоненте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мешавине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нестабилне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светлости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Садржај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пластификатора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di-2-ethylhexilphtalat (DEHP)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интерагује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мешавином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је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минималан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C0F173-BBB8-4B1F-BA57-EFDF0D6EB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29600" cy="5720400"/>
          </a:xfrm>
        </p:spPr>
        <p:txBody>
          <a:bodyPr/>
          <a:lstStyle/>
          <a:p>
            <a:pPr algn="ctr">
              <a:buNone/>
            </a:pPr>
            <a:r>
              <a:rPr lang="en-US" sz="3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мешавина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парентералну</a:t>
            </a:r>
            <a:r>
              <a:rPr lang="en-US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sr-Cyrl-CS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32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схрану</a:t>
            </a:r>
            <a:endParaRPr lang="sr-Cyrl-CS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sr-Cyrl-CS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Физичка</a:t>
            </a:r>
          </a:p>
          <a:p>
            <a:endParaRPr lang="sr-Cyrl-C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Хемијска</a:t>
            </a:r>
          </a:p>
          <a:p>
            <a:endParaRPr lang="sr-Cyrl-C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3200" dirty="0">
                <a:latin typeface="Times New Roman" pitchFamily="18" charset="0"/>
                <a:cs typeface="Times New Roman" pitchFamily="18" charset="0"/>
              </a:rPr>
              <a:t>Микробиолошка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8676485-1B1F-4945-BBDC-3DD540C96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29600" cy="572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b="1" dirty="0">
                <a:latin typeface="Times New Roman" pitchFamily="18" charset="0"/>
                <a:cs typeface="Times New Roman" pitchFamily="18" charset="0"/>
              </a:rPr>
              <a:t>Физичка стабилност</a:t>
            </a:r>
          </a:p>
          <a:p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хомогеност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величини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расподели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величина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унутрашње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фазе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latin typeface="Times New Roman" pitchFamily="18" charset="0"/>
                <a:cs typeface="Times New Roman" pitchFamily="18" charset="0"/>
              </a:rPr>
              <a:t>расподел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самих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емулзији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BFD0DC-C29E-4EE5-BFCC-63E772667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428603"/>
            <a:ext cx="5184576" cy="5720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CS" dirty="0">
                <a:latin typeface="Times New Roman" pitchFamily="18" charset="0"/>
                <a:cs typeface="Times New Roman" pitchFamily="18" charset="0"/>
              </a:rPr>
              <a:t>Смеше  за ТПИ- </a:t>
            </a: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Емулзије У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buNone/>
            </a:pPr>
            <a:endParaRPr lang="sr-Cyrl-CS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нутрашњ</a:t>
            </a: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фаз</a:t>
            </a: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а-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соје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сунцокрета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пољашња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фаза</a:t>
            </a:r>
            <a:r>
              <a:rPr lang="sr-Cyrl-CS" b="1" i="1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инјекције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мулгатор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лецитин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Емулгатор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формира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танак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филм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капи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воде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табилише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X_02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764704"/>
            <a:ext cx="4429125" cy="518457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5401A-C7C0-4E07-8CDB-EE5321210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8"/>
          <p:cNvSpPr txBox="1">
            <a:spLocks noChangeArrowheads="1"/>
          </p:cNvSpPr>
          <p:nvPr/>
        </p:nvSpPr>
        <p:spPr bwMode="auto">
          <a:xfrm>
            <a:off x="6610350" y="6610350"/>
            <a:ext cx="184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762000" eaLnBrk="0" hangingPunct="0"/>
            <a:endParaRPr lang="en-GB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1227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1530350" y="1149350"/>
            <a:ext cx="7613650" cy="582613"/>
          </a:xfrm>
        </p:spPr>
        <p:txBody>
          <a:bodyPr lIns="90488" tIns="44450" rIns="90488" bIns="44450"/>
          <a:lstStyle/>
          <a:p>
            <a:pPr eaLnBrk="1" hangingPunct="1">
              <a:defRPr/>
            </a:pPr>
            <a:r>
              <a:rPr lang="sr-Cyrl-CS" sz="32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СТАБИЛНОСТ ЕМУЛЗИЈЕ МАСТИ</a:t>
            </a:r>
            <a:endParaRPr lang="en-GB" sz="3200" b="1" dirty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12" name="Picture 4" descr="fat emuls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2524125"/>
            <a:ext cx="59436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3" name="Rectangle 11"/>
          <p:cNvSpPr>
            <a:spLocks noChangeArrowheads="1"/>
          </p:cNvSpPr>
          <p:nvPr/>
        </p:nvSpPr>
        <p:spPr bwMode="auto">
          <a:xfrm>
            <a:off x="38100" y="2524125"/>
            <a:ext cx="5957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400" b="1">
                <a:latin typeface="Times New Roman" pitchFamily="18" charset="0"/>
                <a:cs typeface="Times New Roman" pitchFamily="18" charset="0"/>
              </a:rPr>
              <a:t>Elektrostatičko odbijanje između kapi masti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4" name="Line 5"/>
          <p:cNvSpPr>
            <a:spLocks noChangeShapeType="1"/>
          </p:cNvSpPr>
          <p:nvPr/>
        </p:nvSpPr>
        <p:spPr bwMode="auto">
          <a:xfrm flipH="1">
            <a:off x="5600700" y="3133725"/>
            <a:ext cx="1228725" cy="971550"/>
          </a:xfrm>
          <a:prstGeom prst="line">
            <a:avLst/>
          </a:prstGeom>
          <a:noFill/>
          <a:ln w="50800">
            <a:solidFill>
              <a:srgbClr val="FF5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 flipH="1" flipV="1">
            <a:off x="4305300" y="4886325"/>
            <a:ext cx="2143125" cy="819150"/>
          </a:xfrm>
          <a:prstGeom prst="line">
            <a:avLst/>
          </a:prstGeom>
          <a:noFill/>
          <a:ln w="50800">
            <a:solidFill>
              <a:srgbClr val="FF5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8616" name="Rectangle 14"/>
          <p:cNvSpPr>
            <a:spLocks noChangeArrowheads="1"/>
          </p:cNvSpPr>
          <p:nvPr/>
        </p:nvSpPr>
        <p:spPr bwMode="auto">
          <a:xfrm>
            <a:off x="6789738" y="2828925"/>
            <a:ext cx="23701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Хидрофилна глава</a:t>
            </a:r>
            <a:endParaRPr lang="en-US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617" name="Rectangle 15"/>
          <p:cNvSpPr>
            <a:spLocks noChangeArrowheads="1"/>
          </p:cNvSpPr>
          <p:nvPr/>
        </p:nvSpPr>
        <p:spPr bwMode="auto">
          <a:xfrm>
            <a:off x="6438900" y="5495925"/>
            <a:ext cx="21161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Хидрофобни реп</a:t>
            </a:r>
            <a:endParaRPr lang="en-GB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2C36BD-4029-474D-BD68-50B69C846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00041"/>
            <a:ext cx="8229600" cy="5720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Масне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својој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колоидни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где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владају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сила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sr-Cyrl-C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Електростатичке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 (одбојне)</a:t>
            </a:r>
          </a:p>
          <a:p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Дер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Валсове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привлачне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силе</a:t>
            </a:r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хидратационе</a:t>
            </a:r>
            <a:r>
              <a:rPr lang="en-U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силе</a:t>
            </a:r>
            <a:endParaRPr lang="sr-Cyrl-CS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sr-Cyrl-C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Ел</a:t>
            </a:r>
            <a:r>
              <a:rPr lang="en-US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ектростатичке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силе се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мењати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услова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средине</a:t>
            </a:r>
            <a:endParaRPr lang="sr-Cyrl-R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RS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стабилност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емулзије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можемо да утичемо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променом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одбојних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сила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A73567-626F-4392-9B78-15D96A8F1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427-1103-40A0-8B5A-B9022E85894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</TotalTime>
  <Words>754</Words>
  <Application>Microsoft Office PowerPoint</Application>
  <PresentationFormat>On-screen Show (4:3)</PresentationFormat>
  <Paragraphs>185</Paragraphs>
  <Slides>24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Calibri</vt:lpstr>
      <vt:lpstr>Monotype Sorts</vt:lpstr>
      <vt:lpstr>Symbol</vt:lpstr>
      <vt:lpstr>Times New Roman</vt:lpstr>
      <vt:lpstr>Verdana</vt:lpstr>
      <vt:lpstr>Wingdings</vt:lpstr>
      <vt:lpstr>Wingdings 2</vt:lpstr>
      <vt:lpstr>Aspect</vt:lpstr>
      <vt:lpstr>Image</vt:lpstr>
      <vt:lpstr>Фармацеутска технолологија 2</vt:lpstr>
      <vt:lpstr>Како смеше за ТПИ израђују болнички фармацеути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СТАБИЛНОСТ ЕМУЛЗИЈЕ МАСТИ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Фазе дестабилизације емулзије</vt:lpstr>
      <vt:lpstr>Фазе дестабилизације емулзије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ТАЛОЖЕЊЕ КАЛЦИЈУМ ФОСФАТА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Maca</dc:creator>
  <cp:lastModifiedBy>Marina Tomovic</cp:lastModifiedBy>
  <cp:revision>6</cp:revision>
  <dcterms:created xsi:type="dcterms:W3CDTF">2018-03-05T09:23:21Z</dcterms:created>
  <dcterms:modified xsi:type="dcterms:W3CDTF">2021-02-01T09:28:23Z</dcterms:modified>
</cp:coreProperties>
</file>